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5" r:id="rId5"/>
    <p:sldId id="271" r:id="rId6"/>
    <p:sldId id="272" r:id="rId7"/>
    <p:sldId id="284" r:id="rId8"/>
    <p:sldId id="274" r:id="rId9"/>
    <p:sldId id="277" r:id="rId10"/>
    <p:sldId id="273" r:id="rId11"/>
    <p:sldId id="278" r:id="rId12"/>
    <p:sldId id="280" r:id="rId13"/>
    <p:sldId id="281" r:id="rId14"/>
    <p:sldId id="282" r:id="rId15"/>
    <p:sldId id="28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444"/>
    <a:srgbClr val="627176"/>
    <a:srgbClr val="E86026"/>
    <a:srgbClr val="FEF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4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720" y="96"/>
      </p:cViewPr>
      <p:guideLst>
        <p:guide orient="horz" pos="2160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2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5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1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4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4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4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8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9090-CB85-4BEB-BF36-036F67CDAB31}" type="datetimeFigureOut">
              <a:rPr lang="ru-RU" smtClean="0"/>
              <a:pPr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14441" y="1410346"/>
            <a:ext cx="6540283" cy="5176434"/>
          </a:xfrm>
          <a:noFill/>
        </p:spPr>
        <p:txBody>
          <a:bodyPr>
            <a:normAutofit fontScale="85000" lnSpcReduction="20000"/>
          </a:bodyPr>
          <a:lstStyle/>
          <a:p>
            <a:pPr algn="l">
              <a:lnSpc>
                <a:spcPct val="100000"/>
              </a:lnSpc>
            </a:pPr>
            <a:r>
              <a:rPr lang="ru-RU" sz="1600" dirty="0"/>
              <a:t>          </a:t>
            </a:r>
            <a:r>
              <a:rPr lang="ru-RU" sz="1600" b="1" dirty="0"/>
              <a:t>Гимназия № 48 </a:t>
            </a:r>
            <a:r>
              <a:rPr lang="ru-RU" sz="1600" dirty="0"/>
              <a:t>одна из старейших школ Челябинска, и первая школа в </a:t>
            </a:r>
            <a:r>
              <a:rPr lang="ru-RU" sz="1600" dirty="0" err="1"/>
              <a:t>Тракторозаводском</a:t>
            </a:r>
            <a:r>
              <a:rPr lang="ru-RU" sz="1600" dirty="0"/>
              <a:t> районе.   В 1930 году она распахнула двери для детей строителей Челябинского тракторного завода, самого крупного тракторного завода в Европе. </a:t>
            </a:r>
          </a:p>
          <a:p>
            <a:pPr algn="l"/>
            <a:r>
              <a:rPr lang="ru-RU" sz="1600" b="1" dirty="0"/>
              <a:t>«Музей истории школы № 48» </a:t>
            </a:r>
            <a:r>
              <a:rPr lang="ru-RU" sz="1600" dirty="0"/>
              <a:t>один из старейших школьных музеев города.  Когда школа отмечала свое 25-летие в 1955 году, был собран большой материал, рассказывающий о ее пути за четверть века. И чтобы сохранить эти бесценные свидетельства пройденного школой пути, по инициативе учителя истории </a:t>
            </a:r>
            <a:r>
              <a:rPr lang="ru-RU" sz="1600" dirty="0" err="1"/>
              <a:t>Гельбуха</a:t>
            </a:r>
            <a:r>
              <a:rPr lang="ru-RU" sz="1600" dirty="0"/>
              <a:t> Феликса Наумовича 2 февраля 1958 года был открыт музей.</a:t>
            </a:r>
            <a:r>
              <a:rPr lang="ru-RU" sz="1600" b="1" dirty="0"/>
              <a:t> </a:t>
            </a:r>
            <a:r>
              <a:rPr lang="ru-RU" sz="1600" dirty="0"/>
              <a:t>К моменту открытия школьного музея накопился обширный материал о первых десятилетиях истории школы, представленный в фотографиях, школьной документации, учебниках и учебных пособиях тех лет, художественной литературе. Эти материалы и составили первую экспозицию школьного музея.</a:t>
            </a:r>
          </a:p>
          <a:p>
            <a:pPr algn="l"/>
            <a:r>
              <a:rPr lang="ru-RU" sz="1600" dirty="0"/>
              <a:t> Имя советского писателя, автора романа «Как закалялась сталь» Николая Островского было присвоено школе в связи с ее 25-летием, в феврале 1956 года. Часть экспозиции школьного музея была посвящена Н.А. Островскому.</a:t>
            </a:r>
          </a:p>
          <a:p>
            <a:pPr algn="l"/>
            <a:r>
              <a:rPr lang="ru-RU" sz="1600" dirty="0"/>
              <a:t>В начале 70-х годов краеведы школы узнали интересный факт о формировании в школе  №48 зимой 1942 года 97-й бригады тяжелых танков. Началась поисковая работа. 6 мая 1975 года к 30-летию со дня Победы торжественно был открыт отдел музея из истории 97-52-й гвардейской танковой бригады и мемориальная доска на фасаде школы. </a:t>
            </a:r>
          </a:p>
          <a:p>
            <a:pPr algn="l"/>
            <a:r>
              <a:rPr lang="ru-RU" sz="1600" dirty="0"/>
              <a:t>Сегодня выставка с материалами по истории бригады - это самая зрелищная часть  школьного музея.</a:t>
            </a:r>
          </a:p>
          <a:p>
            <a:pPr algn="l"/>
            <a:r>
              <a:rPr lang="ru-RU" sz="1600" dirty="0"/>
              <a:t>Много десятилетий спустя школьный </a:t>
            </a:r>
            <a:r>
              <a:rPr lang="ru-RU" sz="1600"/>
              <a:t>музей  </a:t>
            </a:r>
            <a:r>
              <a:rPr lang="ru-RU" sz="1600" dirty="0"/>
              <a:t>развивает в детях гражданско-патриотические качества, расширяет исторический кругозор, формирует личностное, эмоционально окрашенное отношение к истории, воспитывает любовь и уважение к прошлому своей страны, города, школы.</a:t>
            </a:r>
          </a:p>
          <a:p>
            <a:pPr algn="l"/>
            <a:endParaRPr lang="ru-RU" sz="1600" b="1" dirty="0"/>
          </a:p>
          <a:p>
            <a:pPr algn="l">
              <a:lnSpc>
                <a:spcPct val="100000"/>
              </a:lnSpc>
            </a:pP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1940" y="394656"/>
            <a:ext cx="1967755" cy="72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</a:rPr>
              <a:t>Г. Челябинск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92119" y="262327"/>
            <a:ext cx="7667468" cy="54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/>
          </a:p>
          <a:p>
            <a:pPr algn="ctr"/>
            <a:r>
              <a:rPr lang="ru-RU" sz="2800" b="1" dirty="0"/>
              <a:t>Музей истории школы № 48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1940" y="1727664"/>
            <a:ext cx="3928110" cy="4186643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 </a:t>
            </a:r>
          </a:p>
          <a:p>
            <a:pPr algn="ctr"/>
            <a:r>
              <a:rPr lang="ru-RU" dirty="0"/>
              <a:t>Школьного музея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2119" y="820624"/>
            <a:ext cx="7667467" cy="44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МБОУ Гимназия № 48 им. Николая Островского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3" y="491144"/>
            <a:ext cx="330939" cy="576355"/>
          </a:xfrm>
          <a:prstGeom prst="rect">
            <a:avLst/>
          </a:prstGeom>
        </p:spPr>
      </p:pic>
      <p:pic>
        <p:nvPicPr>
          <p:cNvPr id="1027" name="Picture 3" descr="D:\arhiv\!!!\музей48\48 школа\История музея\Фото  музея гимназии №48\Фото 640-480\1. Музей истории школы №48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357" y="2178804"/>
            <a:ext cx="4464000" cy="33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71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A4385A3-A412-A644-8911-29CD81C4C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B0D2A4F-73DE-644A-B2EE-E1196D2F5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BFD895A-317A-0A42-87C4-AAC81A60C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677F700-331C-4346-97CC-09B508FD7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8E9205-5666-0E4A-A68E-5D43970EF908}"/>
              </a:ext>
            </a:extLst>
          </p:cNvPr>
          <p:cNvSpPr/>
          <p:nvPr/>
        </p:nvSpPr>
        <p:spPr>
          <a:xfrm>
            <a:off x="835686" y="141160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917151" y="132212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/>
          </a:p>
        </p:txBody>
      </p:sp>
      <p:pic>
        <p:nvPicPr>
          <p:cNvPr id="1026" name="Picture 2" descr="F:\97-52 тбр\97-52 гвардейская  танковая бригада\1. Материалы по истории  97-й бригады\Мемориальная доска 97-52-й гв. т. б\Охранное свидетельств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352800" y="-9958353"/>
            <a:ext cx="3968496" cy="5623103"/>
          </a:xfrm>
          <a:prstGeom prst="rect">
            <a:avLst/>
          </a:prstGeom>
          <a:noFill/>
        </p:spPr>
      </p:pic>
      <p:pic>
        <p:nvPicPr>
          <p:cNvPr id="13" name="Picture 2" descr="F:\97-52 тбр\97-52 гвардейская  танковая бригада\1. Материалы по истории  97-й бригады\Мемориальная доска 97-52-й гв. т. б\Охранное свидетельств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00400" y="-9805953"/>
            <a:ext cx="3968496" cy="5623103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6" y="1407664"/>
            <a:ext cx="5656881" cy="44361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090834" y="1456840"/>
            <a:ext cx="56723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/>
          </a:p>
          <a:p>
            <a:endParaRPr lang="ru-RU" sz="2800" b="1" i="1" dirty="0"/>
          </a:p>
          <a:p>
            <a:endParaRPr lang="ru-RU" sz="2800" b="1" i="1" dirty="0"/>
          </a:p>
          <a:p>
            <a:r>
              <a:rPr lang="ru-RU" sz="2800" b="1" i="1" dirty="0"/>
              <a:t>Ремень, планшетка, гермошлем от майора </a:t>
            </a:r>
            <a:r>
              <a:rPr lang="ru-RU" sz="2800" b="1" i="1" dirty="0" err="1"/>
              <a:t>Голдобеева</a:t>
            </a:r>
            <a:r>
              <a:rPr lang="ru-RU" sz="2800" b="1" i="1" dirty="0"/>
              <a:t> Николая Павловича, ветерана 52-й гвардейской танковой бригады. Май 1975 года.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99288" y="216975"/>
            <a:ext cx="5881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«Наша танковая бригада»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14350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48BA19D-FCC5-304F-A43C-D8454715E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0785" cy="6866395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420EE29-0676-6B4B-889E-493498828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B5A3E78-6E55-1B40-99AF-BBD9005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15950" cy="686639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E3D38B2-ED6F-784F-A43A-62A16AC8C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00784" cy="6866395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D05BE8A9-EEFD-FC49-88E8-C65DE3605C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2"/>
            <a:ext cx="12246340" cy="68580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EC35-75C5-FA46-B817-4325E96F3B16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841067" y="97740"/>
            <a:ext cx="8181219" cy="7859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«Наша танковая бригада»</a:t>
            </a:r>
            <a:endParaRPr lang="ru-RU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</a:rPr>
              <a:t>Название выставки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5" y="883602"/>
            <a:ext cx="4644000" cy="4644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16978" y="2032001"/>
            <a:ext cx="59040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b="1" i="1" dirty="0"/>
          </a:p>
          <a:p>
            <a:r>
              <a:rPr lang="ru-RU" sz="2800" b="1" i="1" dirty="0"/>
              <a:t>Личные вещи Бабкина Петра Константиновича – танкиста 52-й гвардейской танковой бригады. </a:t>
            </a:r>
          </a:p>
          <a:p>
            <a:r>
              <a:rPr lang="ru-RU" sz="2800" b="1" i="1" dirty="0"/>
              <a:t>Май 1975 года</a:t>
            </a:r>
            <a:r>
              <a:rPr lang="ru-RU" sz="2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2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D82E0FD-BD28-CE4F-8D79-5DDDB50CC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BE6D30A-272A-094B-95AB-AF3855184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06CB5A5-3555-824C-A106-D37EAFD56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" y="0"/>
            <a:ext cx="12189078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52397E-EC2D-A04D-B333-35E54FF69B43}"/>
              </a:ext>
            </a:extLst>
          </p:cNvPr>
          <p:cNvSpPr/>
          <p:nvPr/>
        </p:nvSpPr>
        <p:spPr>
          <a:xfrm>
            <a:off x="905510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961766" y="145201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1200" b="1" dirty="0">
                <a:solidFill>
                  <a:srgbClr val="C00000"/>
                </a:solidFill>
                <a:latin typeface="Georgia" panose="02040502050405020303" pitchFamily="18" charset="0"/>
              </a:rPr>
              <a:t>        «Наша танковая бригада»</a:t>
            </a:r>
            <a:endParaRPr lang="ru-RU" sz="11200" b="1" dirty="0">
              <a:solidFill>
                <a:schemeClr val="bg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88058" y="1253068"/>
            <a:ext cx="60426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400" b="1" i="1" dirty="0"/>
          </a:p>
          <a:p>
            <a:r>
              <a:rPr lang="ru-RU" sz="2400" b="1" i="1" dirty="0"/>
              <a:t>Ценными музейными экспонатами является оружие времен Второй мировой войны: пулемет Дегтярева, фрагмент советской винтовки Мосина (штык) и фрагмент немецкого автомата </a:t>
            </a:r>
            <a:r>
              <a:rPr lang="ru-RU" sz="2400" b="1" i="1" dirty="0" err="1"/>
              <a:t>Шмайсер</a:t>
            </a:r>
            <a:r>
              <a:rPr lang="ru-RU" sz="2400" b="1" i="1" dirty="0"/>
              <a:t>.</a:t>
            </a:r>
          </a:p>
        </p:txBody>
      </p:sp>
      <p:pic>
        <p:nvPicPr>
          <p:cNvPr id="13" name="Picture 2" descr="F:\97-52 тбр\97-52 гвардейская  танковая бригада\7. Фото экспозиции 2019 г\P91018-123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763000" y="-16383000"/>
            <a:ext cx="1981200" cy="2641600"/>
          </a:xfrm>
          <a:prstGeom prst="rect">
            <a:avLst/>
          </a:prstGeom>
          <a:noFill/>
        </p:spPr>
      </p:pic>
      <p:pic>
        <p:nvPicPr>
          <p:cNvPr id="15" name="Рисунок 14" descr="F:\97-52 тбр\97-52 гвардейская  танковая бригада\7. Фото экспозиции 2019 г\P91018-1232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777" y="1284111"/>
            <a:ext cx="3780000" cy="4754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2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1E95650-97F2-8A41-89B0-6288D2B2D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B273BD9-5790-974E-A20A-2C724B3C2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2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985D4D3-1EA7-4645-B589-26E97903C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3C99758-9D31-D04A-9374-491623C80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ABC66AE-F1C0-BE49-996A-6AD55E45E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95BEEA-CF8F-ED49-B844-E8B3396F6886}"/>
              </a:ext>
            </a:extLst>
          </p:cNvPr>
          <p:cNvSpPr/>
          <p:nvPr/>
        </p:nvSpPr>
        <p:spPr>
          <a:xfrm>
            <a:off x="890391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970916" y="70573"/>
            <a:ext cx="6008493" cy="5793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5\Desktop\История школы\Фото история школы\3. Здание школы №48\img49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603023"/>
            <a:ext cx="6003467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084710" y="2020712"/>
            <a:ext cx="5779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/>
              <a:t>Здание школы №48 .</a:t>
            </a:r>
          </a:p>
          <a:p>
            <a:r>
              <a:rPr lang="ru-RU" altLang="ru-RU" sz="2400" dirty="0"/>
              <a:t>Первое послевоенное десятилетие. </a:t>
            </a:r>
          </a:p>
          <a:p>
            <a:endParaRPr lang="ru-RU" altLang="ru-RU" sz="2400" dirty="0"/>
          </a:p>
          <a:p>
            <a:r>
              <a:rPr lang="ru-RU" altLang="ru-RU" sz="2400" dirty="0"/>
              <a:t>Весной 1942 г. на 1-м этаже этого здания были выделены кабинеты для формирующейся 97-й бригады тяжелых танков. Здесь был размещен личный состав бригады.</a:t>
            </a:r>
          </a:p>
          <a:p>
            <a:endParaRPr lang="ru-RU" sz="2400" dirty="0"/>
          </a:p>
          <a:p>
            <a:r>
              <a:rPr lang="ru-RU" sz="2400" b="1" i="1" dirty="0"/>
              <a:t>Фотография выставки.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92888" y="191911"/>
            <a:ext cx="6581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               «Наша танковая бригада»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15980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207A879-0B18-4D40-9FE1-2CB097804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0B174A2-D408-8644-A75A-F2F35AF53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EEE36D3-8712-B446-97C7-E396C3F76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CE031B9-F145-C548-B992-98DCC27E4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6B8DE8F3-96A0-704C-97F9-059B96E7F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6" y="0"/>
            <a:ext cx="11965214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A6C301F-24A0-B44F-9E09-EC5E3B485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385623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9887B30-D1B5-A646-8C0B-CBCAED41CE82}"/>
              </a:ext>
            </a:extLst>
          </p:cNvPr>
          <p:cNvSpPr/>
          <p:nvPr/>
        </p:nvSpPr>
        <p:spPr>
          <a:xfrm>
            <a:off x="905511" y="1250235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Вставить фотографию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57930" y="395111"/>
            <a:ext cx="6687314" cy="7450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9600" b="1" dirty="0">
                <a:solidFill>
                  <a:srgbClr val="C00000"/>
                </a:solidFill>
                <a:latin typeface="Georgia" panose="02040502050405020303" pitchFamily="18" charset="0"/>
              </a:rPr>
              <a:t>  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9600" b="1" dirty="0">
                <a:solidFill>
                  <a:srgbClr val="C00000"/>
                </a:solidFill>
                <a:latin typeface="Georgia" panose="02040502050405020303" pitchFamily="18" charset="0"/>
              </a:rPr>
              <a:t>                   «Наша танковая бригада»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4" descr="C:\Users\user\Desktop\музей48\97-52 тбр\7. 40-летие 97-52-й танковой бригады..jpg"/>
          <p:cNvPicPr>
            <a:picLocks noChangeAspect="1" noChangeArrowheads="1"/>
          </p:cNvPicPr>
          <p:nvPr/>
        </p:nvPicPr>
        <p:blipFill>
          <a:blip r:embed="rId8"/>
          <a:srcRect l="14912" t="34605" r="18867" b="32755"/>
          <a:stretch>
            <a:fillRect/>
          </a:stretch>
        </p:blipFill>
        <p:spPr bwMode="auto">
          <a:xfrm>
            <a:off x="0" y="1230311"/>
            <a:ext cx="6480000" cy="435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965244" y="1241777"/>
            <a:ext cx="504613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buFontTx/>
              <a:buNone/>
              <a:defRPr/>
            </a:pPr>
            <a:endParaRPr lang="ru-RU" sz="2000" dirty="0"/>
          </a:p>
          <a:p>
            <a:pPr indent="342900">
              <a:buFontTx/>
              <a:buNone/>
              <a:defRPr/>
            </a:pPr>
            <a:r>
              <a:rPr lang="ru-RU" sz="2000" dirty="0"/>
              <a:t>Здание школы для ветеранов— святыня. Отсюда в годы войны безусыми мальчишками многие из них ушли на фронт.</a:t>
            </a:r>
          </a:p>
          <a:p>
            <a:pPr indent="342900">
              <a:defRPr/>
            </a:pPr>
            <a:endParaRPr lang="ru-RU" sz="2000" dirty="0"/>
          </a:p>
          <a:p>
            <a:pPr indent="342900">
              <a:defRPr/>
            </a:pPr>
            <a:r>
              <a:rPr lang="ru-RU" sz="2000" dirty="0"/>
              <a:t>На снимке – ветераны на праздновании 40-летия проводов на фронт 97-52-й гвардейской танковой бригады в школе №48. Они передали в фонд школьного музея бесценные материалы, боевые реликвии.</a:t>
            </a:r>
            <a:r>
              <a:rPr lang="ru-RU" sz="2000" b="1" i="1" dirty="0"/>
              <a:t> </a:t>
            </a:r>
          </a:p>
          <a:p>
            <a:pPr indent="342900">
              <a:defRPr/>
            </a:pPr>
            <a:endParaRPr lang="ru-RU" sz="2000" b="1" i="1" dirty="0"/>
          </a:p>
          <a:p>
            <a:pPr indent="342900">
              <a:defRPr/>
            </a:pPr>
            <a:endParaRPr lang="ru-RU" sz="2000" b="1" i="1" dirty="0"/>
          </a:p>
          <a:p>
            <a:pPr indent="342900">
              <a:defRPr/>
            </a:pPr>
            <a:r>
              <a:rPr lang="ru-RU" sz="2000" b="1" i="1" dirty="0"/>
              <a:t>Фотография выставки.</a:t>
            </a:r>
          </a:p>
          <a:p>
            <a:pPr indent="342900">
              <a:buFontTx/>
              <a:buNone/>
              <a:defRPr/>
            </a:pPr>
            <a:endParaRPr lang="ru-RU" sz="2000" dirty="0"/>
          </a:p>
          <a:p>
            <a:pPr indent="342900">
              <a:buFontTx/>
              <a:buNone/>
              <a:defRPr/>
            </a:pPr>
            <a:endParaRPr lang="ru-RU" sz="2000" dirty="0"/>
          </a:p>
          <a:p>
            <a:pPr indent="342900">
              <a:buFontTx/>
              <a:buNone/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4981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A1681EA-F230-EF4A-BB0C-5F6A5C745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50F303E-49CC-F445-89FB-F68A42015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76F6467-128B-6C49-9995-43935E43C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BDD5F95-E814-9948-A6FC-AD2DE9C59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385623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D66F6B2-1065-F149-98F9-47AF24692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C0A1F1-5F1F-4042-8C56-E9255DB39163}"/>
              </a:ext>
            </a:extLst>
          </p:cNvPr>
          <p:cNvSpPr/>
          <p:nvPr/>
        </p:nvSpPr>
        <p:spPr>
          <a:xfrm>
            <a:off x="890391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720667" y="47451"/>
            <a:ext cx="6068291" cy="4853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                    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«Наша танковая бригада»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ветераны у танк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305290"/>
            <a:ext cx="6408000" cy="415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705600" y="801511"/>
            <a:ext cx="530577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двадцати трех фронтовых наступательных операциях на важнейших направлениях — Козельском, </a:t>
            </a:r>
            <a:r>
              <a:rPr lang="ru-RU" dirty="0" err="1"/>
              <a:t>Воронежско-Харьковском</a:t>
            </a:r>
            <a:r>
              <a:rPr lang="ru-RU" dirty="0"/>
              <a:t>, в Курской битве, в Польше, Германии, Чехословакии — участвовала 3-я гвардейская танковая армия генерал - полковника П. С. Рыбалко. </a:t>
            </a:r>
          </a:p>
          <a:p>
            <a:r>
              <a:rPr lang="ru-RU" dirty="0"/>
              <a:t>Армии тридцать один раз объявлял благодарность Верховный Главнокомандующий, а Москва салютовала воинам-танкистам победными артиллерийскими залпами. </a:t>
            </a:r>
          </a:p>
          <a:p>
            <a:r>
              <a:rPr lang="ru-RU" dirty="0"/>
              <a:t>За героизм и мужество в  боях сто тысяч воинов армии награждены боевыми орденами и медалями. 295 присвоено звание Героя Советского Союза.</a:t>
            </a:r>
          </a:p>
          <a:p>
            <a:pPr indent="342900">
              <a:defRPr/>
            </a:pPr>
            <a:r>
              <a:rPr lang="ru-RU" sz="2000" b="1" i="1" dirty="0"/>
              <a:t>Ветераны танковой бригады на Комсомольской площади . </a:t>
            </a:r>
          </a:p>
          <a:p>
            <a:pPr indent="342900">
              <a:defRPr/>
            </a:pPr>
            <a:r>
              <a:rPr lang="ru-RU" sz="2000" b="1" i="1" dirty="0"/>
              <a:t>Г. Челябинск, 1985 год. </a:t>
            </a:r>
          </a:p>
          <a:p>
            <a:pPr indent="342900">
              <a:defRPr/>
            </a:pPr>
            <a:r>
              <a:rPr lang="ru-RU" sz="2000" b="1" i="1" dirty="0"/>
              <a:t>Фотография выставки.</a:t>
            </a:r>
          </a:p>
          <a:p>
            <a:pPr indent="342900">
              <a:buFontTx/>
              <a:buNone/>
              <a:defRPr/>
            </a:pPr>
            <a:endParaRPr lang="ru-RU" sz="2000" dirty="0"/>
          </a:p>
          <a:p>
            <a:pPr indent="342900">
              <a:buFontTx/>
              <a:buNone/>
              <a:defRPr/>
            </a:pPr>
            <a:endParaRPr lang="ru-RU" sz="2000" dirty="0"/>
          </a:p>
          <a:p>
            <a:pPr indent="342900">
              <a:buFontTx/>
              <a:buNone/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65660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баннер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114441" y="650929"/>
            <a:ext cx="5848736" cy="53624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3100" dirty="0"/>
          </a:p>
          <a:p>
            <a:pPr marL="0" indent="0" algn="just">
              <a:buNone/>
            </a:pPr>
            <a:r>
              <a:rPr lang="ru-RU" sz="3100" dirty="0"/>
              <a:t> </a:t>
            </a:r>
          </a:p>
          <a:p>
            <a:pPr marL="0" indent="0" algn="just">
              <a:buNone/>
            </a:pPr>
            <a:endParaRPr lang="ru-RU" sz="3100" b="1" dirty="0"/>
          </a:p>
          <a:p>
            <a:pPr marL="0" indent="0" algn="just">
              <a:buNone/>
            </a:pPr>
            <a:r>
              <a:rPr lang="ru-RU" sz="5600" b="1" dirty="0"/>
              <a:t>«Музей истории школы №48» представляет Вашему вниманию выставку, посвященную 80-летию отправки на фронт 97-ой бригады тяжелых танков.</a:t>
            </a:r>
          </a:p>
          <a:p>
            <a:pPr marL="0" indent="0" algn="just">
              <a:buNone/>
            </a:pPr>
            <a:r>
              <a:rPr lang="ru-RU" sz="5600" dirty="0"/>
              <a:t>Весна 1942 года. </a:t>
            </a:r>
            <a:r>
              <a:rPr lang="ru-RU" sz="5600" dirty="0" err="1"/>
              <a:t>Танкоград</a:t>
            </a:r>
            <a:r>
              <a:rPr lang="ru-RU" sz="5600" dirty="0"/>
              <a:t>. </a:t>
            </a:r>
          </a:p>
          <a:p>
            <a:pPr marL="0" indent="0" algn="just">
              <a:buNone/>
            </a:pPr>
            <a:r>
              <a:rPr lang="ru-RU" sz="5600" dirty="0"/>
              <a:t>В здании школы в </a:t>
            </a:r>
            <a:r>
              <a:rPr lang="ru-RU" sz="5600" dirty="0" err="1"/>
              <a:t>Тракторозаводском</a:t>
            </a:r>
            <a:r>
              <a:rPr lang="ru-RU" sz="5600" dirty="0"/>
              <a:t> районе г. Челябинска формируется 97-я бригада тяжелых танков по приказу Верховного Главнокомандующего Иосифа Виссарионовича Сталина. Командование бригадой возложено на генерал-майора танковых войск </a:t>
            </a:r>
            <a:r>
              <a:rPr lang="ru-RU" sz="5600" dirty="0" err="1"/>
              <a:t>Воейкова</a:t>
            </a:r>
            <a:r>
              <a:rPr lang="ru-RU" sz="5600" dirty="0"/>
              <a:t> Николая Ивановича. </a:t>
            </a:r>
          </a:p>
          <a:p>
            <a:pPr marL="0" indent="0" algn="just">
              <a:buNone/>
            </a:pPr>
            <a:r>
              <a:rPr lang="ru-RU" sz="5600" dirty="0"/>
              <a:t>На пустыре перед школой № 48, там, где ныне Комсомольская площадь, секретарь обкома партии товарищ Баранов вручил знамя генерал-майору Воейкову. Знаменосец бригады пронес перед строем стяг, которому суждено было побывать во многих сражениях. </a:t>
            </a:r>
          </a:p>
          <a:p>
            <a:pPr marL="0" indent="0">
              <a:buNone/>
            </a:pPr>
            <a:r>
              <a:rPr lang="ru-RU" altLang="ru-RU" sz="5600" dirty="0"/>
              <a:t>16 мая 2022 года мы отметим 80-летие проводов и отправки на фронт 97-52-ой гвардейской танковой бригады. Гвардейское звание челябинской бригаде было присвоено приказом НКО СССР № 404 от 26 июля 1943 года за героизм и отвагу, за стойкость и мужество, проявленные в                  боях на Курской Дуге. </a:t>
            </a:r>
          </a:p>
          <a:p>
            <a:pPr marL="0" indent="0">
              <a:buNone/>
            </a:pPr>
            <a:r>
              <a:rPr lang="ru-RU" altLang="ru-RU" sz="5600" b="1" dirty="0"/>
              <a:t>Из всех челябинских бригад</a:t>
            </a:r>
            <a:r>
              <a:rPr lang="ru-RU" altLang="ru-RU" sz="5600" dirty="0"/>
              <a:t> </a:t>
            </a:r>
            <a:r>
              <a:rPr lang="ru-RU" altLang="ru-RU" sz="5600" b="1" dirty="0"/>
              <a:t>52-ая гвардейская Фастовская ордена Ленина, дважды Краснознаменная, орденов Суворова и                  Богдана  Хмельницкого танковая бригада –                                                 самая титулованная, а в ее рядах воевало  более 20                             Героев Советского Союза.</a:t>
            </a:r>
          </a:p>
          <a:p>
            <a:pPr indent="342900">
              <a:buFontTx/>
              <a:buNone/>
            </a:pPr>
            <a:endParaRPr lang="ru-RU" altLang="ru-RU" sz="4800" dirty="0"/>
          </a:p>
          <a:p>
            <a:pPr indent="342900">
              <a:buFontTx/>
              <a:buNone/>
            </a:pPr>
            <a:endParaRPr lang="ru-RU" altLang="ru-RU" sz="4800" dirty="0"/>
          </a:p>
          <a:p>
            <a:pPr marL="0" indent="0" algn="just">
              <a:buNone/>
            </a:pPr>
            <a:endParaRPr lang="ru-RU" sz="4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28542" y="4834327"/>
            <a:ext cx="1506974" cy="1519861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Место для</a:t>
            </a:r>
          </a:p>
          <a:p>
            <a:pPr algn="ctr"/>
            <a:r>
              <a:rPr lang="ru-RU" sz="1200" dirty="0"/>
              <a:t> </a:t>
            </a:r>
            <a:r>
              <a:rPr lang="en-AU" sz="1200" dirty="0"/>
              <a:t>QR-</a:t>
            </a:r>
            <a:r>
              <a:rPr lang="ru-RU" sz="1200" dirty="0"/>
              <a:t>кода</a:t>
            </a:r>
          </a:p>
          <a:p>
            <a:pPr algn="ctr"/>
            <a:r>
              <a:rPr lang="ru-RU" sz="1200" dirty="0"/>
              <a:t>электронной</a:t>
            </a:r>
          </a:p>
          <a:p>
            <a:pPr algn="ctr"/>
            <a:r>
              <a:rPr lang="ru-RU" sz="1200" dirty="0"/>
              <a:t>выставки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420412" y="278849"/>
            <a:ext cx="6624832" cy="5903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«Наша танковая бригада»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2" name="Picture 2" descr="E:\конкурсы 21-22\Для презентации\потом удалить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t="5432" r="50122" b="12922"/>
          <a:stretch/>
        </p:blipFill>
        <p:spPr bwMode="auto">
          <a:xfrm>
            <a:off x="665168" y="574046"/>
            <a:ext cx="4086578" cy="55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CF0CBD-A18A-4B2D-A8A3-C64B73722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54" y="4834326"/>
            <a:ext cx="1519862" cy="15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C3E4773-680C-A84A-829B-6DE0E0F33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FD492B8-8EB9-4145-9216-0335907D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836"/>
            <a:ext cx="12616496" cy="698583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9A2BFBB-3900-124A-8657-98F045931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27836"/>
            <a:ext cx="12616496" cy="698583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C947887-5A7C-074E-8E75-B5923FF5C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6894"/>
            <a:ext cx="12385625" cy="69117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3E8AF1-FBE7-3240-813A-5A3A25A0FFBD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164115" y="327540"/>
            <a:ext cx="5798499" cy="5794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         «Наша танковая бригада»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6164114" y="2233913"/>
            <a:ext cx="56288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16 мая 1977 года на главном фасаде школы была открыта мемориальная доска, свидетельствующая о том, что отсюда 35 лет назад ушла на фронт 97-52-я гвардейская танковая бригада, а в музее была открыта экспозиция - «Боевой путь 97-52-й гвардейской танковой бригады», рассказывающая о формировании и боевом пути, который прошла бригада от Ясной Поляны до Берлина, и легендарном спасении города Праги 3-й гвардейской танковой армией. (</a:t>
            </a:r>
            <a:r>
              <a:rPr lang="ru-RU" i="1" dirty="0"/>
              <a:t>Поэтому наша гимназия является памятником истории и культуры города Челябинска).</a:t>
            </a:r>
            <a:endParaRPr lang="ru-RU" dirty="0"/>
          </a:p>
        </p:txBody>
      </p:sp>
      <p:pic>
        <p:nvPicPr>
          <p:cNvPr id="14" name="Picture 4" descr="C:\Users\5\Desktop\готово\97-52 гвардейская  танковая бригада\1. Материалы по истории  97-й бригады\Мемориальная доска 97-52-й гв. т. б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300538"/>
            <a:ext cx="5883737" cy="39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93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EAC61F8-4DD5-B84B-B300-11E6727E4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44"/>
            <a:ext cx="12192000" cy="687614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A3DBCCE8-2A73-6C43-983B-849932422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1" y="-18144"/>
            <a:ext cx="12418391" cy="687614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DC68EAB-6EA1-B248-A24E-82748E909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8391" cy="687614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1A323A4-AFF5-4046-9609-76ACBBA812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3927" cy="687614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EA1EF0-45C0-ED4C-8A40-9A40420A8C6A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Вставить фотографию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выставки школьного музея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909847" y="394964"/>
            <a:ext cx="5277029" cy="5005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«Наша танковая бригада»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7334054" y="1036948"/>
            <a:ext cx="4477732" cy="40158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/>
              <a:t>      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Выставка занимает центральную часть экспозиции школьного музея. Это витрины и планшеты, посвященные истории формирования и боевому пути 52-й гвардейской танковой бригады. </a:t>
            </a:r>
          </a:p>
          <a:p>
            <a:pPr marL="0" indent="0" algn="just">
              <a:buNone/>
            </a:pPr>
            <a:r>
              <a:rPr lang="ru-RU" sz="2000" dirty="0"/>
              <a:t>Пять витрин экспонируют музейные предметы и материалы времен Великой Отечественной войны. </a:t>
            </a:r>
          </a:p>
          <a:p>
            <a:pPr marL="0" indent="0" algn="just">
              <a:buNone/>
            </a:pPr>
            <a:r>
              <a:rPr lang="ru-RU" sz="2000" dirty="0"/>
              <a:t> </a:t>
            </a:r>
          </a:p>
        </p:txBody>
      </p:sp>
      <p:pic>
        <p:nvPicPr>
          <p:cNvPr id="9" name="Picture 2" descr="C:\Users\user\Desktop\музей48\музей регистрация на портале\сайт музея\Новая папка\экспозиция о 52 гвардейской танковой бригад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3014" r="3486" b="5221"/>
          <a:stretch/>
        </p:blipFill>
        <p:spPr>
          <a:xfrm>
            <a:off x="129963" y="1139810"/>
            <a:ext cx="7090896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7528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DA0A198-8BB1-9A4A-BEBB-C4A8EA671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966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A711EC6E-F766-1B41-A4EA-B2A82B324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26" y="0"/>
            <a:ext cx="12777825" cy="70786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7498AB6-B9FB-734B-AF49-1BFA9B3C9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9503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5A6BE0-1139-A243-B568-FA338E889E87}"/>
              </a:ext>
            </a:extLst>
          </p:cNvPr>
          <p:cNvSpPr/>
          <p:nvPr/>
        </p:nvSpPr>
        <p:spPr>
          <a:xfrm>
            <a:off x="1086915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968748" y="1091840"/>
            <a:ext cx="5290478" cy="46209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Все подлинные экспонаты были переданы музею школы ветеранами 97-52-й гвардейской танковой бригады в послевоенное время.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Это обмундирование офицеров и солдат Советской армии: гимнастерки, каски, пилотка, ремни, гермошлем танкиста, планшет, кобура для пистолета, и многое другое.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734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73412" y="284310"/>
            <a:ext cx="7344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                       «Наша танковая бригада»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r="1679"/>
          <a:stretch/>
        </p:blipFill>
        <p:spPr>
          <a:xfrm>
            <a:off x="245020" y="1118545"/>
            <a:ext cx="5162229" cy="46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4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04" y="-31750"/>
            <a:ext cx="12500304" cy="6921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91A9D2-A0EB-1649-93B0-09F45813D617}"/>
              </a:ext>
            </a:extLst>
          </p:cNvPr>
          <p:cNvSpPr/>
          <p:nvPr/>
        </p:nvSpPr>
        <p:spPr>
          <a:xfrm>
            <a:off x="977802" y="121848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6230318" y="1534545"/>
            <a:ext cx="5094895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На выставке также представлены документы времени Великой Отечественной войны: фотографии, письма и открытки с фронта, похоронки, благодарности, личные документы фронтовиков-танкистов. 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901783" y="278849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        «Наша танковая бригада»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367"/>
            <a:ext cx="6120000" cy="44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F51788F-1A00-5140-A22D-50F80C8CC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9F7DD41-6CFE-1F42-97F3-A6ABD82AD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64E665F-D99C-4E4D-AB6F-D4758148A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142CDE3-BC59-824F-949F-CDB80AD6B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6BF1C84-2F45-C345-8F51-03F9CE60A9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10"/>
            <a:ext cx="12192000" cy="675079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503594-248D-B54E-95A5-164FC293D770}"/>
              </a:ext>
            </a:extLst>
          </p:cNvPr>
          <p:cNvSpPr/>
          <p:nvPr/>
        </p:nvSpPr>
        <p:spPr>
          <a:xfrm>
            <a:off x="829040" y="1147494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645380" y="0"/>
            <a:ext cx="6008493" cy="1032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2" y="1143706"/>
            <a:ext cx="6336000" cy="4752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06331" y="232475"/>
            <a:ext cx="57343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    «Наша танковая бригада»</a:t>
            </a:r>
            <a:endParaRPr lang="ru-RU" sz="2800" dirty="0"/>
          </a:p>
          <a:p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72758" y="960895"/>
            <a:ext cx="509894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buFontTx/>
              <a:buNone/>
              <a:defRPr/>
            </a:pPr>
            <a:r>
              <a:rPr lang="ru-RU" sz="2000" dirty="0"/>
              <a:t>С осени 1943 г. 3-я гвардейская танковая армия под командованием генерал-полковника танковых войск Рыбалко Павла Семеновича участвовала в освобождении Киева. 52-ая гвардейская бригада прорвалась в тыл противника и перерезала дорогу Киев-Житомир, создав угрозу окружения гитлеровцев в Киеве. Заняла город Фастов, который был одним из важнейших железнодорожных узлов на Правобережье Украины. </a:t>
            </a:r>
          </a:p>
          <a:p>
            <a:pPr indent="342900">
              <a:defRPr/>
            </a:pPr>
            <a:r>
              <a:rPr lang="ru-RU" sz="2000" dirty="0"/>
              <a:t>Бригаде, отличившейся в этой операции,  </a:t>
            </a:r>
          </a:p>
          <a:p>
            <a:pPr indent="342900">
              <a:defRPr/>
            </a:pPr>
            <a:r>
              <a:rPr lang="ru-RU" sz="2000" dirty="0"/>
              <a:t>7 ноября 1943 г. было присвоено почетное наименование «</a:t>
            </a:r>
            <a:r>
              <a:rPr lang="ru-RU" sz="2000" dirty="0" err="1"/>
              <a:t>Фастовская</a:t>
            </a:r>
            <a:r>
              <a:rPr lang="ru-RU" sz="2000" dirty="0"/>
              <a:t>». </a:t>
            </a:r>
          </a:p>
          <a:p>
            <a:pPr indent="342900">
              <a:defRPr/>
            </a:pPr>
            <a:r>
              <a:rPr lang="ru-RU" sz="2000" b="1" i="1" dirty="0"/>
              <a:t>Каски, найденные во время похода по местам боев в районе Фастова. Киевская область.1976 год.</a:t>
            </a:r>
          </a:p>
          <a:p>
            <a:pPr indent="342900">
              <a:buFontTx/>
              <a:buNone/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4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4779321-3296-E441-98A3-6FF7520E1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95BC232-310E-7A44-85DF-1160E091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B6DCB10-A9AD-BD44-B354-5914903D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1377" y="0"/>
            <a:ext cx="11830623" cy="54973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9CE0C57-F82E-A149-B627-5C2A7B5712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24"/>
            <a:ext cx="12385621" cy="696842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CD3ABE8-C472-6D4E-83E3-A552AE9E4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00379"/>
            <a:ext cx="12385623" cy="67576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6EEC90B-F542-A64D-815E-AD8586EDC1A3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Вставить фотографию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842861" y="185980"/>
            <a:ext cx="6152828" cy="7284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7000" b="1" dirty="0">
                <a:solidFill>
                  <a:srgbClr val="C00000"/>
                </a:solidFill>
                <a:latin typeface="Georgia" panose="02040502050405020303" pitchFamily="18" charset="0"/>
              </a:rPr>
              <a:t>               </a:t>
            </a:r>
            <a:r>
              <a:rPr lang="ru-RU" sz="11200" b="1" dirty="0">
                <a:solidFill>
                  <a:srgbClr val="C00000"/>
                </a:solidFill>
                <a:latin typeface="Georgia" panose="02040502050405020303" pitchFamily="18" charset="0"/>
              </a:rPr>
              <a:t>«Наша танковая бригада»</a:t>
            </a:r>
            <a:endParaRPr lang="ru-RU" sz="11200" b="1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12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7" y="1092772"/>
            <a:ext cx="6616296" cy="49622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346196" y="3006670"/>
            <a:ext cx="4541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Осколки зданий в Киеве</a:t>
            </a:r>
          </a:p>
        </p:txBody>
      </p:sp>
    </p:spTree>
    <p:extLst>
      <p:ext uri="{BB962C8B-B14F-4D97-AF65-F5344CB8AC3E}">
        <p14:creationId xmlns:p14="http://schemas.microsoft.com/office/powerpoint/2010/main" val="2106562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ED9C382-99DD-024C-A83B-4B0137F8D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70EF578-D991-6B43-986B-290992D52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833141-04F4-8540-8E51-598C834BBF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D3AB676-D932-D84F-AA1B-65790BD3E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2917DD8-263E-CE40-9E0F-97890EA774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775E40-12F5-0F4E-9ED1-43CA348847FF}"/>
              </a:ext>
            </a:extLst>
          </p:cNvPr>
          <p:cNvSpPr/>
          <p:nvPr/>
        </p:nvSpPr>
        <p:spPr>
          <a:xfrm>
            <a:off x="829916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102620" y="172127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9600" b="1" dirty="0">
                <a:solidFill>
                  <a:srgbClr val="C00000"/>
                </a:solidFill>
                <a:latin typeface="Georgia" panose="02040502050405020303" pitchFamily="18" charset="0"/>
              </a:rPr>
              <a:t>          </a:t>
            </a:r>
            <a:r>
              <a:rPr lang="ru-RU" sz="11200" b="1" dirty="0">
                <a:solidFill>
                  <a:srgbClr val="C00000"/>
                </a:solidFill>
                <a:latin typeface="Georgia" panose="02040502050405020303" pitchFamily="18" charset="0"/>
              </a:rPr>
              <a:t>«Наша танковая бригада»</a:t>
            </a:r>
            <a:endParaRPr lang="ru-RU" sz="112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0" y="1193369"/>
            <a:ext cx="5284922" cy="44325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42860" y="1193369"/>
            <a:ext cx="59513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/>
          </a:p>
          <a:p>
            <a:endParaRPr lang="ru-RU" sz="2800" b="1" i="1" dirty="0"/>
          </a:p>
          <a:p>
            <a:endParaRPr lang="ru-RU" sz="2800" b="1" i="1" dirty="0"/>
          </a:p>
          <a:p>
            <a:r>
              <a:rPr lang="ru-RU" sz="2800" b="1" i="1" dirty="0"/>
              <a:t>Фронтовая гимнастерка от Вершинина Владимира Ивановича, разведчика 22 мотострелковой бригады,6-ого танкового корпуса. 1976 год.</a:t>
            </a:r>
          </a:p>
        </p:txBody>
      </p:sp>
    </p:spTree>
    <p:extLst>
      <p:ext uri="{BB962C8B-B14F-4D97-AF65-F5344CB8AC3E}">
        <p14:creationId xmlns:p14="http://schemas.microsoft.com/office/powerpoint/2010/main" val="3169326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1226</Words>
  <Application>Microsoft Office PowerPoint</Application>
  <PresentationFormat>Широкоэкранный</PresentationFormat>
  <Paragraphs>123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Igor Demin</cp:lastModifiedBy>
  <cp:revision>89</cp:revision>
  <dcterms:created xsi:type="dcterms:W3CDTF">2021-05-21T09:18:48Z</dcterms:created>
  <dcterms:modified xsi:type="dcterms:W3CDTF">2021-09-30T15:49:01Z</dcterms:modified>
</cp:coreProperties>
</file>